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4.jpeg" ContentType="image/jpeg"/>
  <Override PartName="/ppt/notesSlides/notesSlide6.xml" ContentType="application/vnd.openxmlformats-officedocument.presentationml.notesSlide+xml"/>
  <Override PartName="/ppt/media/image5.jpeg" ContentType="image/jpeg"/>
  <Override PartName="/ppt/notesSlides/notesSlide7.xml" ContentType="application/vnd.openxmlformats-officedocument.presentationml.notesSlide+xml"/>
  <Override PartName="/ppt/media/image6.jpeg" ContentType="image/jpeg"/>
  <Override PartName="/ppt/notesSlides/notesSlide8.xml" ContentType="application/vnd.openxmlformats-officedocument.presentationml.notesSlide+xml"/>
  <Override PartName="/ppt/media/image7.jpeg" ContentType="image/jpe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tif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Encourage communication with team leaders to set achievable goals.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Dealing with Challenges and Conflict (10 minutes)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Discuss how to seek clarity on tasks, responsibilities, and expectations.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am I been evaluated? My goals, my manager goal? The team goal?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Guide students on how to actively participate in team projects.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Encourage them to leverage their unique skills and perspectives.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Shape 1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Documentation… Your are going to learn and discover that a lot of what you learn and do lake documentation.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Managing expectations: Workload expectations</a:t>
            </a:r>
          </a:p>
          <a:p>
            <a:pPr/>
            <a:r>
              <a:t>That’s too much for me…</a:t>
            </a:r>
          </a:p>
          <a:p>
            <a:pPr/>
            <a:r>
              <a:t>That’s too easy…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Conflict Resolution Team Building Activity (Show some escenarios of conflicts at work and ask students to debate possible solutions.)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xfrm>
            <a:off x="831199" y="1186733"/>
            <a:ext cx="22721602" cy="1527201"/>
          </a:xfrm>
          <a:prstGeom prst="rect">
            <a:avLst/>
          </a:prstGeom>
        </p:spPr>
        <p:txBody>
          <a:bodyPr lIns="243799" tIns="243799" rIns="243799" bIns="243799"/>
          <a:lstStyle>
            <a:lvl1pPr defTabSz="2438400">
              <a:lnSpc>
                <a:spcPct val="100000"/>
              </a:lnSpc>
              <a:defRPr b="0" spc="0" sz="7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xfrm>
            <a:off x="831199" y="3073266"/>
            <a:ext cx="22721602" cy="9110401"/>
          </a:xfrm>
          <a:prstGeom prst="rect">
            <a:avLst/>
          </a:prstGeom>
        </p:spPr>
        <p:txBody>
          <a:bodyPr lIns="243799" tIns="243799" rIns="243799" bIns="243799"/>
          <a:lstStyle>
            <a:lvl1pPr marL="1028700" indent="-9144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●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6854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○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1426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■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5998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●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570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○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23188838" y="12524796"/>
            <a:ext cx="867584" cy="870499"/>
          </a:xfrm>
          <a:prstGeom prst="rect">
            <a:avLst/>
          </a:prstGeom>
        </p:spPr>
        <p:txBody>
          <a:bodyPr lIns="243799" tIns="243799" rIns="243799" bIns="243799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erre-bamin-5B0IXL2wAQ0-unsplash.jpg" descr="pierre-bamin-5B0IXL2wAQ0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90500" y="-250230"/>
            <a:ext cx="24765000" cy="1651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angle"/>
          <p:cNvSpPr/>
          <p:nvPr/>
        </p:nvSpPr>
        <p:spPr>
          <a:xfrm>
            <a:off x="-30732" y="-32954"/>
            <a:ext cx="24445464" cy="13781907"/>
          </a:xfrm>
          <a:prstGeom prst="rect">
            <a:avLst/>
          </a:prstGeom>
          <a:gradFill>
            <a:gsLst>
              <a:gs pos="0">
                <a:srgbClr val="5E5E5E">
                  <a:alpha val="81860"/>
                </a:srgbClr>
              </a:gs>
              <a:gs pos="100000">
                <a:srgbClr val="000000">
                  <a:alpha val="81860"/>
                </a:srgbClr>
              </a:gs>
            </a:gsLst>
            <a:lin ang="4646107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4" name="Google Shape;74;p16"/>
          <p:cNvSpPr/>
          <p:nvPr/>
        </p:nvSpPr>
        <p:spPr>
          <a:xfrm rot="19881595">
            <a:off x="-2184183" y="7191168"/>
            <a:ext cx="25137315" cy="1500001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5" name="Google Shape;75;p16"/>
          <p:cNvSpPr txBox="1"/>
          <p:nvPr/>
        </p:nvSpPr>
        <p:spPr>
          <a:xfrm rot="19881595">
            <a:off x="-59449" y="6128732"/>
            <a:ext cx="24059791" cy="3395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normAutofit fontScale="100000" lnSpcReduction="0"/>
          </a:bodyPr>
          <a:lstStyle>
            <a:lvl1pPr algn="l" defTabSz="2438400">
              <a:defRPr cap="all" spc="72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Challenges &amp; conflicts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3">
            <a:alphaModFix amt="49724"/>
            <a:extLst/>
          </a:blip>
          <a:stretch>
            <a:fillRect/>
          </a:stretch>
        </p:blipFill>
        <p:spPr>
          <a:xfrm>
            <a:off x="1915569" y="944430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lenn-carstens-peters-RLw-UC03Gwc-unsplash.jpg" descr="glenn-carstens-peters-RLw-UC03Gwc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16422" y="0"/>
            <a:ext cx="25026075" cy="166526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nguyen-dang-hoang-nhu-qDgTQOYk6B8-unsplash.jpeg" descr="nguyen-dang-hoang-nhu-qDgTQOYk6B8-unsplash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43219" y="-1117600"/>
            <a:ext cx="24670438" cy="16446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ectangle"/>
          <p:cNvSpPr/>
          <p:nvPr/>
        </p:nvSpPr>
        <p:spPr>
          <a:xfrm>
            <a:off x="-30732" y="-32954"/>
            <a:ext cx="24445464" cy="13781907"/>
          </a:xfrm>
          <a:prstGeom prst="rect">
            <a:avLst/>
          </a:prstGeom>
          <a:gradFill>
            <a:gsLst>
              <a:gs pos="0">
                <a:srgbClr val="5E5E5E">
                  <a:alpha val="81860"/>
                </a:srgbClr>
              </a:gs>
              <a:gs pos="100000">
                <a:srgbClr val="000000">
                  <a:alpha val="81860"/>
                </a:srgbClr>
              </a:gs>
            </a:gsLst>
            <a:lin ang="4646107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3" name="Google Shape;74;p16"/>
          <p:cNvSpPr/>
          <p:nvPr/>
        </p:nvSpPr>
        <p:spPr>
          <a:xfrm rot="19881595">
            <a:off x="-2107125" y="7493037"/>
            <a:ext cx="23877706" cy="1500001"/>
          </a:xfrm>
          <a:prstGeom prst="rect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4" name="Google Shape;75;p16"/>
          <p:cNvSpPr txBox="1"/>
          <p:nvPr/>
        </p:nvSpPr>
        <p:spPr>
          <a:xfrm rot="19881595">
            <a:off x="702551" y="5671532"/>
            <a:ext cx="24059791" cy="3395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normAutofit fontScale="100000" lnSpcReduction="0"/>
          </a:bodyPr>
          <a:lstStyle>
            <a:lvl1pPr algn="l" defTabSz="2438400">
              <a:defRPr cap="all" spc="72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How to contribute?</a:t>
            </a:r>
          </a:p>
        </p:txBody>
      </p:sp>
      <p:pic>
        <p:nvPicPr>
          <p:cNvPr id="175" name="Image" descr="Image"/>
          <p:cNvPicPr>
            <a:picLocks noChangeAspect="1"/>
          </p:cNvPicPr>
          <p:nvPr/>
        </p:nvPicPr>
        <p:blipFill>
          <a:blip r:embed="rId3">
            <a:alphaModFix amt="61933"/>
            <a:extLst/>
          </a:blip>
          <a:stretch>
            <a:fillRect/>
          </a:stretch>
        </p:blipFill>
        <p:spPr>
          <a:xfrm>
            <a:off x="2201658" y="872907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brett-jordan-TMj1c5wlO3k-unsplash.jpeg" descr="brett-jordan-TMj1c5wlO3k-unsplash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5714" y="-3120765"/>
            <a:ext cx="24435428" cy="18326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jessica-ruscello-DoSDQvzjeH0-unsplash.jpg" descr="jessica-ruscello-DoSDQvzjeH0-unsplash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4291"/>
          <a:stretch>
            <a:fillRect/>
          </a:stretch>
        </p:blipFill>
        <p:spPr>
          <a:xfrm>
            <a:off x="-44847" y="-196454"/>
            <a:ext cx="24473694" cy="139839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kaleidico-26MJGnCM0Wc-unsplash.jpeg" descr="kaleidico-26MJGnCM0Wc-unsplash.jpe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6207"/>
          <a:stretch>
            <a:fillRect/>
          </a:stretch>
        </p:blipFill>
        <p:spPr>
          <a:xfrm>
            <a:off x="-110301" y="0"/>
            <a:ext cx="24776133" cy="138417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ray-harrington-SZLzXxbCTD0-unsplash.jpg" descr="ray-harrington-SZLzXxbCTD0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65546" y="-1578761"/>
            <a:ext cx="24915092" cy="16873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"/>
          <p:cNvSpPr/>
          <p:nvPr/>
        </p:nvSpPr>
        <p:spPr>
          <a:xfrm>
            <a:off x="-30732" y="-32954"/>
            <a:ext cx="24445464" cy="13781907"/>
          </a:xfrm>
          <a:prstGeom prst="rect">
            <a:avLst/>
          </a:prstGeom>
          <a:gradFill>
            <a:gsLst>
              <a:gs pos="0">
                <a:srgbClr val="5E5E5E">
                  <a:alpha val="81860"/>
                </a:srgbClr>
              </a:gs>
              <a:gs pos="100000">
                <a:srgbClr val="000000">
                  <a:alpha val="81860"/>
                </a:srgbClr>
              </a:gs>
            </a:gsLst>
            <a:lin ang="4646107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198" name="Group"/>
          <p:cNvGrpSpPr/>
          <p:nvPr/>
        </p:nvGrpSpPr>
        <p:grpSpPr>
          <a:xfrm rot="19881595">
            <a:off x="-1976578" y="7080152"/>
            <a:ext cx="24426810" cy="2589989"/>
            <a:chOff x="0" y="0"/>
            <a:chExt cx="24426809" cy="2589988"/>
          </a:xfrm>
        </p:grpSpPr>
        <p:sp>
          <p:nvSpPr>
            <p:cNvPr id="196" name="Google Shape;74;p16"/>
            <p:cNvSpPr/>
            <p:nvPr/>
          </p:nvSpPr>
          <p:spPr>
            <a:xfrm>
              <a:off x="0" y="87617"/>
              <a:ext cx="24426810" cy="1500001"/>
            </a:xfrm>
            <a:prstGeom prst="rect">
              <a:avLst/>
            </a:prstGeom>
            <a:solidFill>
              <a:schemeClr val="accent1">
                <a:alpha val="819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l" defTabSz="2438400">
                <a:defRPr sz="36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97" name="Google Shape;75;p16"/>
            <p:cNvSpPr txBox="1"/>
            <p:nvPr/>
          </p:nvSpPr>
          <p:spPr>
            <a:xfrm>
              <a:off x="3718354" y="0"/>
              <a:ext cx="20660047" cy="25899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43799" tIns="243799" rIns="243799" bIns="243799" numCol="1" anchor="t">
              <a:normAutofit fontScale="100000" lnSpcReduction="0"/>
            </a:bodyPr>
            <a:lstStyle>
              <a:lvl1pPr algn="l" defTabSz="1755648">
                <a:defRPr cap="all" spc="518" sz="864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Conflict resolution dynamic </a:t>
              </a:r>
            </a:p>
          </p:txBody>
        </p:sp>
      </p:grpSp>
      <p:pic>
        <p:nvPicPr>
          <p:cNvPr id="199" name="communication.png" descr="communication.png"/>
          <p:cNvPicPr>
            <a:picLocks noChangeAspect="1"/>
          </p:cNvPicPr>
          <p:nvPr/>
        </p:nvPicPr>
        <p:blipFill>
          <a:blip r:embed="rId3">
            <a:alphaModFix amt="37516"/>
            <a:extLst/>
          </a:blip>
          <a:stretch>
            <a:fillRect/>
          </a:stretch>
        </p:blipFill>
        <p:spPr>
          <a:xfrm>
            <a:off x="1495520" y="1063560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